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FBF4-51C3-4EE8-A7BA-BD466FAE790A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0EF47-BB10-47D1-89A6-8A45F2E4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1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045-201C-4141-BF3B-B3A554DC6D4B}" type="datetime1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8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93E-F02D-4782-A2E2-C8E295E2CE7A}" type="datetime1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8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E2F-6924-41CD-8C01-3AB87B9E6B03}" type="datetime1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4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FB9C-F1A3-419A-93B1-414474D990DC}" type="datetime1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7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850A-6FF1-40FD-A8D3-D65C7144668C}" type="datetime1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69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64ED-D8CB-4DCD-B14F-8205B5585D30}" type="datetime1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8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968A-D528-4952-AF0C-663A6B47B646}" type="datetime1">
              <a:rPr lang="ru-RU" smtClean="0"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63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17CF-16B8-45C3-9E4A-13253505D197}" type="datetime1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7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555B-1525-4361-A45A-AB28231393FE}" type="datetime1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0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7426-EE92-4E35-AEE6-E0B151185847}" type="datetime1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4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A610-35FD-49DB-AA68-E7E657F7368B}" type="datetime1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9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A229-BEDB-49C5-BF7F-B6D2F28E0109}" type="datetime1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5535-A000-4F8B-9BFF-74AD50C49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7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Цикл с условием</a:t>
            </a:r>
            <a:b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/>
              <a:t>10 класс</a:t>
            </a:r>
            <a:endParaRPr lang="ru-RU" sz="54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3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Составьте блок-схему и запишите программу на языке </a:t>
            </a:r>
            <a:r>
              <a:rPr lang="en-US" dirty="0" smtClean="0"/>
              <a:t>Python 3</a:t>
            </a:r>
            <a:endParaRPr lang="ru-RU" dirty="0"/>
          </a:p>
          <a:p>
            <a:r>
              <a:rPr lang="ru-RU" dirty="0" smtClean="0"/>
              <a:t>Вводить числа с клавиатуры до тех пор, пока не встретится число 5. Найти сумму введенных чисел</a:t>
            </a:r>
          </a:p>
          <a:p>
            <a:r>
              <a:rPr lang="ru-RU" dirty="0" smtClean="0"/>
              <a:t>Ввести целое число с клавиатуры. Определить, является ли оно простым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9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Как вывести 200 раз слово «Привет!»?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print(’</a:t>
            </a:r>
            <a:r>
              <a:rPr lang="ru-RU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Привет!</a:t>
            </a: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  <a:endParaRPr lang="ru-RU" sz="3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print(’</a:t>
            </a:r>
            <a:r>
              <a:rPr lang="ru-RU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Привет!</a:t>
            </a: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  <a:endParaRPr lang="ru-RU" sz="3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print(’</a:t>
            </a:r>
            <a:r>
              <a:rPr lang="ru-RU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Привет!</a:t>
            </a: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  <a:endParaRPr lang="ru-RU" sz="3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print(’</a:t>
            </a:r>
            <a:r>
              <a:rPr lang="ru-RU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Привет!</a:t>
            </a: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  <a:endParaRPr lang="ru-RU" sz="3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print(’</a:t>
            </a:r>
            <a:r>
              <a:rPr lang="ru-RU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Привет!</a:t>
            </a:r>
            <a:r>
              <a:rPr 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  <a:endParaRPr lang="ru-RU" sz="3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Трудоемко, неудобно… А если миллион раз?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Циклический алгоритм (цикл)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Алгоритм, который предусматривает многократное повторение одного и того же действия, называется циклическим</a:t>
            </a:r>
          </a:p>
          <a:p>
            <a:r>
              <a:rPr lang="ru-RU" dirty="0" smtClean="0"/>
              <a:t>Два типа циклов:</a:t>
            </a:r>
          </a:p>
          <a:p>
            <a:pPr lvl="1"/>
            <a:r>
              <a:rPr lang="ru-RU" dirty="0" smtClean="0"/>
              <a:t>с известным числом повторений </a:t>
            </a:r>
            <a:r>
              <a:rPr lang="ru-RU" i="1" dirty="0" smtClean="0"/>
              <a:t>(выполняй действие </a:t>
            </a:r>
            <a:r>
              <a:rPr lang="en-US" i="1" dirty="0" smtClean="0"/>
              <a:t>N </a:t>
            </a:r>
            <a:r>
              <a:rPr lang="ru-RU" i="1" dirty="0" smtClean="0"/>
              <a:t>раз)</a:t>
            </a:r>
          </a:p>
          <a:p>
            <a:pPr lvl="1"/>
            <a:r>
              <a:rPr lang="ru-RU" dirty="0" smtClean="0"/>
              <a:t>с неизвестным числом </a:t>
            </a:r>
            <a:r>
              <a:rPr lang="ru-RU" i="1" dirty="0" smtClean="0"/>
              <a:t>повторений (пока верно условие, выполняй действие)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1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Нахождение суммы цифр введенного целого числа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82908"/>
            <a:ext cx="4680520" cy="532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0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Нахождение суммы цифр введенного целого числа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8" y="1556792"/>
            <a:ext cx="925252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(’введите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цел. число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:’))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0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x&gt;0: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 10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s + c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x // 10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(’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Сумма цифр равна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’,s)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979712" y="2132856"/>
            <a:ext cx="2592288" cy="576064"/>
          </a:xfrm>
          <a:prstGeom prst="wedgeRoundRectCallout">
            <a:avLst>
              <a:gd name="adj1" fmla="val -83469"/>
              <a:gd name="adj2" fmla="val 7585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Пока </a:t>
            </a:r>
            <a:endParaRPr lang="ru-RU" sz="2800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860032" y="3203671"/>
            <a:ext cx="3816424" cy="576064"/>
          </a:xfrm>
          <a:prstGeom prst="wedgeRoundRectCallout">
            <a:avLst>
              <a:gd name="adj1" fmla="val -73068"/>
              <a:gd name="adj2" fmla="val 1651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Выделяем мл.цифру </a:t>
            </a:r>
            <a:endParaRPr lang="ru-RU" sz="2800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882999" y="3852502"/>
            <a:ext cx="3816424" cy="576064"/>
          </a:xfrm>
          <a:prstGeom prst="wedgeRoundRectCallout">
            <a:avLst>
              <a:gd name="adj1" fmla="val -73068"/>
              <a:gd name="adj2" fmla="val 1651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Добавляем к сумме</a:t>
            </a:r>
            <a:endParaRPr lang="ru-RU" sz="2800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899361" y="4509120"/>
            <a:ext cx="3816424" cy="576064"/>
          </a:xfrm>
          <a:prstGeom prst="wedgeRoundRectCallout">
            <a:avLst>
              <a:gd name="adj1" fmla="val -70381"/>
              <a:gd name="adj2" fmla="val -277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Отсекаем мл. цифру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75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Общий вид цикла с условием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  <p:grpSp>
        <p:nvGrpSpPr>
          <p:cNvPr id="2049" name="Группа 2048"/>
          <p:cNvGrpSpPr/>
          <p:nvPr/>
        </p:nvGrpSpPr>
        <p:grpSpPr>
          <a:xfrm>
            <a:off x="683566" y="1844824"/>
            <a:ext cx="3384378" cy="4536504"/>
            <a:chOff x="683566" y="1844824"/>
            <a:chExt cx="3384378" cy="4536504"/>
          </a:xfrm>
        </p:grpSpPr>
        <p:sp>
          <p:nvSpPr>
            <p:cNvPr id="5" name="Блок-схема: решение 4"/>
            <p:cNvSpPr/>
            <p:nvPr/>
          </p:nvSpPr>
          <p:spPr>
            <a:xfrm>
              <a:off x="899592" y="2434095"/>
              <a:ext cx="2520280" cy="1152128"/>
            </a:xfrm>
            <a:prstGeom prst="flowChartDecisi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Условие верно?</a:t>
              </a:r>
              <a:endParaRPr lang="ru-RU" dirty="0"/>
            </a:p>
          </p:txBody>
        </p:sp>
        <p:sp>
          <p:nvSpPr>
            <p:cNvPr id="6" name="Блок-схема: процесс 5"/>
            <p:cNvSpPr/>
            <p:nvPr/>
          </p:nvSpPr>
          <p:spPr>
            <a:xfrm>
              <a:off x="1331640" y="3779401"/>
              <a:ext cx="1656184" cy="360040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Действие 1</a:t>
              </a:r>
              <a:endParaRPr lang="ru-RU" dirty="0"/>
            </a:p>
          </p:txBody>
        </p:sp>
        <p:sp>
          <p:nvSpPr>
            <p:cNvPr id="10" name="Блок-схема: процесс 9"/>
            <p:cNvSpPr/>
            <p:nvPr/>
          </p:nvSpPr>
          <p:spPr>
            <a:xfrm>
              <a:off x="1331640" y="4291841"/>
              <a:ext cx="1656184" cy="360040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Действие 2</a:t>
              </a:r>
              <a:endParaRPr lang="ru-RU" dirty="0"/>
            </a:p>
          </p:txBody>
        </p:sp>
        <p:sp>
          <p:nvSpPr>
            <p:cNvPr id="11" name="Блок-схема: процесс 10"/>
            <p:cNvSpPr/>
            <p:nvPr/>
          </p:nvSpPr>
          <p:spPr>
            <a:xfrm>
              <a:off x="1331640" y="4797152"/>
              <a:ext cx="1656184" cy="360040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…</a:t>
              </a:r>
              <a:endParaRPr lang="ru-RU" dirty="0"/>
            </a:p>
          </p:txBody>
        </p:sp>
        <p:sp>
          <p:nvSpPr>
            <p:cNvPr id="12" name="Блок-схема: процесс 11"/>
            <p:cNvSpPr/>
            <p:nvPr/>
          </p:nvSpPr>
          <p:spPr>
            <a:xfrm>
              <a:off x="1331640" y="5301208"/>
              <a:ext cx="1656184" cy="360040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Действие </a:t>
              </a:r>
              <a:r>
                <a:rPr lang="en-US" dirty="0" smtClean="0"/>
                <a:t>N</a:t>
              </a:r>
              <a:endParaRPr lang="ru-RU" dirty="0"/>
            </a:p>
          </p:txBody>
        </p:sp>
        <p:cxnSp>
          <p:nvCxnSpPr>
            <p:cNvPr id="13" name="Прямая со стрелкой 12"/>
            <p:cNvCxnSpPr>
              <a:stCxn id="5" idx="2"/>
              <a:endCxn id="6" idx="0"/>
            </p:cNvCxnSpPr>
            <p:nvPr/>
          </p:nvCxnSpPr>
          <p:spPr>
            <a:xfrm>
              <a:off x="2159732" y="3586223"/>
              <a:ext cx="0" cy="1931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stCxn id="6" idx="2"/>
              <a:endCxn id="10" idx="0"/>
            </p:cNvCxnSpPr>
            <p:nvPr/>
          </p:nvCxnSpPr>
          <p:spPr>
            <a:xfrm>
              <a:off x="2159732" y="4139441"/>
              <a:ext cx="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stCxn id="10" idx="2"/>
              <a:endCxn id="11" idx="0"/>
            </p:cNvCxnSpPr>
            <p:nvPr/>
          </p:nvCxnSpPr>
          <p:spPr>
            <a:xfrm>
              <a:off x="2159732" y="4651881"/>
              <a:ext cx="0" cy="1452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>
              <a:stCxn id="11" idx="2"/>
              <a:endCxn id="12" idx="0"/>
            </p:cNvCxnSpPr>
            <p:nvPr/>
          </p:nvCxnSpPr>
          <p:spPr>
            <a:xfrm>
              <a:off x="2159732" y="5157192"/>
              <a:ext cx="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" name="Соединительная линия уступом 20"/>
            <p:cNvCxnSpPr>
              <a:stCxn id="12" idx="2"/>
            </p:cNvCxnSpPr>
            <p:nvPr/>
          </p:nvCxnSpPr>
          <p:spPr>
            <a:xfrm rot="5400000" flipH="1">
              <a:off x="-306543" y="3194973"/>
              <a:ext cx="3456384" cy="1476166"/>
            </a:xfrm>
            <a:prstGeom prst="bentConnector3">
              <a:avLst>
                <a:gd name="adj1" fmla="val -6614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>
              <a:endCxn id="5" idx="0"/>
            </p:cNvCxnSpPr>
            <p:nvPr/>
          </p:nvCxnSpPr>
          <p:spPr>
            <a:xfrm>
              <a:off x="2153381" y="1844824"/>
              <a:ext cx="6351" cy="5892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683566" y="2204864"/>
              <a:ext cx="146981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8" name="Соединительная линия уступом 27"/>
            <p:cNvCxnSpPr>
              <a:stCxn id="5" idx="3"/>
            </p:cNvCxnSpPr>
            <p:nvPr/>
          </p:nvCxnSpPr>
          <p:spPr>
            <a:xfrm flipH="1">
              <a:off x="2153381" y="3010159"/>
              <a:ext cx="1266491" cy="3371169"/>
            </a:xfrm>
            <a:prstGeom prst="bentConnector4">
              <a:avLst>
                <a:gd name="adj1" fmla="val -18050"/>
                <a:gd name="adj2" fmla="val 91499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048" name="TextBox 2047"/>
            <p:cNvSpPr txBox="1"/>
            <p:nvPr/>
          </p:nvSpPr>
          <p:spPr>
            <a:xfrm>
              <a:off x="2267744" y="3419708"/>
              <a:ext cx="792088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5856" y="2627620"/>
              <a:ext cx="792088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</p:grpSp>
      <p:sp>
        <p:nvSpPr>
          <p:cNvPr id="2052" name="Прямоугольник 2051"/>
          <p:cNvSpPr/>
          <p:nvPr/>
        </p:nvSpPr>
        <p:spPr>
          <a:xfrm>
            <a:off x="4729999" y="1844824"/>
            <a:ext cx="3672408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0">
              <a:spcBef>
                <a:spcPct val="20000"/>
              </a:spcBef>
            </a:pPr>
            <a:r>
              <a:rPr lang="en-US" sz="3200" b="1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sz="3200" b="1" i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действие 1</a:t>
            </a:r>
          </a:p>
          <a:p>
            <a:pPr lvl="0">
              <a:spcBef>
                <a:spcPct val="20000"/>
              </a:spcBef>
            </a:pPr>
            <a:r>
              <a:rPr lang="ru-RU" sz="3200" b="1" i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i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действие 2</a:t>
            </a:r>
          </a:p>
          <a:p>
            <a:pPr lvl="0">
              <a:spcBef>
                <a:spcPct val="20000"/>
              </a:spcBef>
            </a:pPr>
            <a:r>
              <a:rPr lang="ru-RU" sz="3200" b="1" i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i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lvl="0">
              <a:spcBef>
                <a:spcPct val="20000"/>
              </a:spcBef>
            </a:pPr>
            <a:r>
              <a:rPr lang="ru-RU" sz="3200" b="1" i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i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действие </a:t>
            </a:r>
            <a:r>
              <a:rPr lang="en-US" sz="3200" b="1" i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ru-RU" sz="3200" b="1" i="1" dirty="0">
              <a:solidFill>
                <a:schemeClr val="accent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5292080" y="1196752"/>
            <a:ext cx="3672407" cy="576064"/>
          </a:xfrm>
          <a:prstGeom prst="wedgeRoundRectCallout">
            <a:avLst>
              <a:gd name="adj1" fmla="val -32818"/>
              <a:gd name="adj2" fmla="val 7881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Пока</a:t>
            </a:r>
            <a:r>
              <a:rPr lang="en-US" sz="2800" dirty="0" smtClean="0"/>
              <a:t> </a:t>
            </a:r>
            <a:r>
              <a:rPr lang="ru-RU" sz="2800" dirty="0" smtClean="0"/>
              <a:t>верно условие </a:t>
            </a:r>
            <a:endParaRPr lang="ru-RU" sz="2800" dirty="0"/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5004048" y="5109291"/>
            <a:ext cx="2592288" cy="576064"/>
          </a:xfrm>
          <a:prstGeom prst="wedgeRoundRectCallout">
            <a:avLst>
              <a:gd name="adj1" fmla="val -115446"/>
              <a:gd name="adj2" fmla="val -8584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Тело цикла</a:t>
            </a:r>
            <a:endParaRPr lang="ru-RU" sz="2800" dirty="0"/>
          </a:p>
        </p:txBody>
      </p:sp>
      <p:sp>
        <p:nvSpPr>
          <p:cNvPr id="2053" name="Прямоугольник 2052"/>
          <p:cNvSpPr/>
          <p:nvPr/>
        </p:nvSpPr>
        <p:spPr>
          <a:xfrm>
            <a:off x="1187624" y="3682812"/>
            <a:ext cx="2088232" cy="212245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6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20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Сколько раз будет выполняться данный алгоритм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5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3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a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b:</a:t>
            </a:r>
            <a:endParaRPr lang="ru-R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ru-R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 smtClean="0">
                <a:cs typeface="Courier New" panose="02070309020205020404" pitchFamily="49" charset="0"/>
              </a:rPr>
              <a:t>Ответ: бесконечно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4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Сколько раз будет выполняться данный алгоритм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= 90;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= 75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a != b: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a&gt;b: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- b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 smtClean="0">
                <a:cs typeface="Courier New" panose="02070309020205020404" pitchFamily="49" charset="0"/>
              </a:rPr>
              <a:t>Ответ: 5 раз, </a:t>
            </a:r>
            <a:r>
              <a:rPr lang="en-US" dirty="0" smtClean="0">
                <a:cs typeface="Courier New" panose="02070309020205020404" pitchFamily="49" charset="0"/>
              </a:rPr>
              <a:t>b=15</a:t>
            </a:r>
            <a:endParaRPr lang="ru-RU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1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Практическое задание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1</a:t>
            </a:r>
          </a:p>
          <a:p>
            <a:pPr marL="0" indent="0">
              <a:buNone/>
            </a:pPr>
            <a:r>
              <a:rPr lang="ru-RU" dirty="0"/>
              <a:t>Найти сумму и произведение четных цифр введенного числа.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Задание 2</a:t>
            </a:r>
          </a:p>
          <a:p>
            <a:pPr marL="0" indent="0">
              <a:buNone/>
            </a:pPr>
            <a:r>
              <a:rPr lang="ru-RU" dirty="0"/>
              <a:t>Ввести границы интервала А и В (А&lt;</a:t>
            </a:r>
            <a:r>
              <a:rPr lang="en-US" dirty="0"/>
              <a:t>B</a:t>
            </a:r>
            <a:r>
              <a:rPr lang="ru-RU" dirty="0"/>
              <a:t>). Вывести целые числа, их квадраты и кубы в этом диапазоне.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Рассыхаев А.А., с. Усть-Кулом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435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Цикл с условием 10 класс</vt:lpstr>
      <vt:lpstr>Как вывести 200 раз слово «Привет!»?</vt:lpstr>
      <vt:lpstr>Циклический алгоритм (цикл)</vt:lpstr>
      <vt:lpstr>Нахождение суммы цифр введенного целого числа</vt:lpstr>
      <vt:lpstr>Нахождение суммы цифр введенного целого числа</vt:lpstr>
      <vt:lpstr>Общий вид цикла с условием</vt:lpstr>
      <vt:lpstr>Сколько раз будет выполняться данный алгоритм</vt:lpstr>
      <vt:lpstr>Сколько раз будет выполняться данный алгоритм</vt:lpstr>
      <vt:lpstr>Практическое задание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 с условием 10 класс</dc:title>
  <dc:creator>alex</dc:creator>
  <cp:lastModifiedBy>alex</cp:lastModifiedBy>
  <cp:revision>17</cp:revision>
  <dcterms:created xsi:type="dcterms:W3CDTF">2015-04-26T09:51:26Z</dcterms:created>
  <dcterms:modified xsi:type="dcterms:W3CDTF">2015-04-27T10:50:23Z</dcterms:modified>
</cp:coreProperties>
</file>